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99" r:id="rId2"/>
    <p:sldId id="358" r:id="rId3"/>
    <p:sldId id="359" r:id="rId4"/>
    <p:sldId id="400" r:id="rId5"/>
    <p:sldId id="579" r:id="rId6"/>
    <p:sldId id="360" r:id="rId7"/>
    <p:sldId id="361" r:id="rId8"/>
    <p:sldId id="639" r:id="rId9"/>
    <p:sldId id="362" r:id="rId10"/>
    <p:sldId id="363" r:id="rId11"/>
    <p:sldId id="364" r:id="rId12"/>
    <p:sldId id="365" r:id="rId13"/>
    <p:sldId id="366" r:id="rId14"/>
    <p:sldId id="370" r:id="rId15"/>
    <p:sldId id="631" r:id="rId16"/>
    <p:sldId id="630" r:id="rId17"/>
    <p:sldId id="371" r:id="rId18"/>
    <p:sldId id="669" r:id="rId19"/>
    <p:sldId id="488" r:id="rId20"/>
    <p:sldId id="489" r:id="rId21"/>
    <p:sldId id="372" r:id="rId22"/>
    <p:sldId id="373" r:id="rId23"/>
    <p:sldId id="374" r:id="rId24"/>
    <p:sldId id="378" r:id="rId25"/>
    <p:sldId id="671" r:id="rId26"/>
    <p:sldId id="670" r:id="rId27"/>
    <p:sldId id="640" r:id="rId28"/>
    <p:sldId id="641" r:id="rId29"/>
    <p:sldId id="642" r:id="rId30"/>
    <p:sldId id="643" r:id="rId31"/>
    <p:sldId id="644" r:id="rId32"/>
    <p:sldId id="645" r:id="rId33"/>
    <p:sldId id="646" r:id="rId34"/>
    <p:sldId id="647" r:id="rId35"/>
    <p:sldId id="648" r:id="rId36"/>
    <p:sldId id="649" r:id="rId37"/>
    <p:sldId id="651" r:id="rId38"/>
    <p:sldId id="650" r:id="rId39"/>
    <p:sldId id="652" r:id="rId40"/>
    <p:sldId id="384" r:id="rId41"/>
    <p:sldId id="653" r:id="rId42"/>
    <p:sldId id="654" r:id="rId43"/>
    <p:sldId id="655" r:id="rId44"/>
    <p:sldId id="656" r:id="rId45"/>
    <p:sldId id="657" r:id="rId46"/>
    <p:sldId id="658" r:id="rId47"/>
    <p:sldId id="659" r:id="rId48"/>
    <p:sldId id="660" r:id="rId49"/>
    <p:sldId id="661" r:id="rId50"/>
    <p:sldId id="662" r:id="rId51"/>
    <p:sldId id="663" r:id="rId52"/>
    <p:sldId id="664" r:id="rId53"/>
    <p:sldId id="665" r:id="rId54"/>
    <p:sldId id="666" r:id="rId55"/>
    <p:sldId id="667" r:id="rId56"/>
    <p:sldId id="668" r:id="rId57"/>
    <p:sldId id="392" r:id="rId58"/>
    <p:sldId id="401" r:id="rId59"/>
    <p:sldId id="402" r:id="rId60"/>
    <p:sldId id="403" r:id="rId61"/>
    <p:sldId id="406" r:id="rId62"/>
    <p:sldId id="407" r:id="rId63"/>
  </p:sldIdLst>
  <p:sldSz cx="12801600" cy="9601200" type="A3"/>
  <p:notesSz cx="6858000" cy="9144000"/>
  <p:defaultTextStyle>
    <a:defPPr>
      <a:defRPr lang="zh-CN"/>
    </a:defPPr>
    <a:lvl1pPr marL="0" algn="l" defTabSz="127952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7952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7952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7952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7952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7952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39845" algn="l" defTabSz="127952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79925" algn="l" defTabSz="127952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005" algn="l" defTabSz="127952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6C9"/>
    <a:srgbClr val="3DCCC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146" y="-72"/>
      </p:cViewPr>
      <p:guideLst>
        <p:guide orient="horz" pos="2996"/>
        <p:guide pos="403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C1C1A5-BD77-4C03-9B10-FDAC8C452C11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EA68CA-8F57-4F9B-9B11-A580192439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0120" y="2982597"/>
            <a:ext cx="10881360" cy="205803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39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799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FA87F-BDFC-42C5-8474-77C97BAF385A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8C5C0-B1A0-455B-8203-B4EFEDDFC5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FA87F-BDFC-42C5-8474-77C97BAF385A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8C5C0-B1A0-455B-8203-B4EFEDDFC5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994960" y="537845"/>
            <a:ext cx="4031615" cy="1147032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95668" y="537845"/>
            <a:ext cx="11885930" cy="1147032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FA87F-BDFC-42C5-8474-77C97BAF385A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8C5C0-B1A0-455B-8203-B4EFEDDFC5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FA87F-BDFC-42C5-8474-77C97BAF385A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8C5C0-B1A0-455B-8203-B4EFEDDFC5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1238" y="6169662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11238" y="4069399"/>
            <a:ext cx="10881360" cy="2100261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3984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7992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00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FA87F-BDFC-42C5-8474-77C97BAF385A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8C5C0-B1A0-455B-8203-B4EFEDDFC5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0080" y="2240282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7480" y="2240282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FA87F-BDFC-42C5-8474-77C97BAF385A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8C5C0-B1A0-455B-8203-B4EFEDDFC5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0080" y="2149159"/>
            <a:ext cx="5656263" cy="895668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39845" indent="0">
              <a:buNone/>
              <a:defRPr sz="2200" b="1"/>
            </a:lvl7pPr>
            <a:lvl8pPr marL="4479925" indent="0">
              <a:buNone/>
              <a:defRPr sz="2200" b="1"/>
            </a:lvl8pPr>
            <a:lvl9pPr marL="5120005" indent="0">
              <a:buNone/>
              <a:defRPr sz="2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0080" y="3044825"/>
            <a:ext cx="5656263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503037" y="2149159"/>
            <a:ext cx="5658485" cy="895668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39845" indent="0">
              <a:buNone/>
              <a:defRPr sz="2200" b="1"/>
            </a:lvl7pPr>
            <a:lvl8pPr marL="4479925" indent="0">
              <a:buNone/>
              <a:defRPr sz="2200" b="1"/>
            </a:lvl8pPr>
            <a:lvl9pPr marL="5120005" indent="0">
              <a:buNone/>
              <a:defRPr sz="2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503037" y="3044825"/>
            <a:ext cx="5658485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FA87F-BDFC-42C5-8474-77C97BAF385A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8C5C0-B1A0-455B-8203-B4EFEDDFC5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FA87F-BDFC-42C5-8474-77C97BAF385A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8C5C0-B1A0-455B-8203-B4EFEDDFC5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FA87F-BDFC-42C5-8474-77C97BAF385A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8C5C0-B1A0-455B-8203-B4EFEDDFC5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0082" y="382269"/>
            <a:ext cx="4211638" cy="1626871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5070" y="382272"/>
            <a:ext cx="7156450" cy="8194359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40082" y="2009143"/>
            <a:ext cx="4211638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39845" indent="0">
              <a:buNone/>
              <a:defRPr sz="1300"/>
            </a:lvl7pPr>
            <a:lvl8pPr marL="4479925" indent="0">
              <a:buNone/>
              <a:defRPr sz="1300"/>
            </a:lvl8pPr>
            <a:lvl9pPr marL="5120005" indent="0">
              <a:buNone/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FA87F-BDFC-42C5-8474-77C97BAF385A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8C5C0-B1A0-455B-8203-B4EFEDDFC5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9203" y="6720841"/>
            <a:ext cx="7680960" cy="793432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09203" y="857885"/>
            <a:ext cx="7680960" cy="5760720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39845" indent="0">
              <a:buNone/>
              <a:defRPr sz="2800"/>
            </a:lvl7pPr>
            <a:lvl8pPr marL="4479925" indent="0">
              <a:buNone/>
              <a:defRPr sz="2800"/>
            </a:lvl8pPr>
            <a:lvl9pPr marL="5120005" indent="0">
              <a:buNone/>
              <a:defRPr sz="28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09203" y="7514273"/>
            <a:ext cx="7680960" cy="1126808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39845" indent="0">
              <a:buNone/>
              <a:defRPr sz="1300"/>
            </a:lvl7pPr>
            <a:lvl8pPr marL="4479925" indent="0">
              <a:buNone/>
              <a:defRPr sz="1300"/>
            </a:lvl8pPr>
            <a:lvl9pPr marL="5120005" indent="0">
              <a:buNone/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FA87F-BDFC-42C5-8474-77C97BAF385A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8C5C0-B1A0-455B-8203-B4EFEDDFC5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40080" y="384492"/>
            <a:ext cx="11521440" cy="1600200"/>
          </a:xfrm>
          <a:prstGeom prst="rect">
            <a:avLst/>
          </a:prstGeom>
        </p:spPr>
        <p:txBody>
          <a:bodyPr vert="horz" lIns="128005" tIns="64003" rIns="128005" bIns="64003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0080" y="2240282"/>
            <a:ext cx="11521440" cy="6336348"/>
          </a:xfrm>
          <a:prstGeom prst="rect">
            <a:avLst/>
          </a:prstGeom>
        </p:spPr>
        <p:txBody>
          <a:bodyPr vert="horz" lIns="128005" tIns="64003" rIns="128005" bIns="64003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 vert="horz" lIns="128005" tIns="64003" rIns="128005" bIns="64003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7FA87F-BDFC-42C5-8474-77C97BAF385A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 vert="horz" lIns="128005" tIns="64003" rIns="128005" bIns="64003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 vert="horz" lIns="128005" tIns="64003" rIns="128005" bIns="64003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28C5C0-B1A0-455B-8203-B4EFEDDFC5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79525" rtl="0" eaLnBrk="1" latinLnBrk="0" hangingPunct="1">
        <a:spcBef>
          <a:spcPct val="0"/>
        </a:spcBef>
        <a:buNone/>
        <a:defRPr sz="6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79525" rtl="0" eaLnBrk="1" latinLnBrk="0" hangingPunct="1">
        <a:spcBef>
          <a:spcPct val="20000"/>
        </a:spcBef>
        <a:buFont typeface="Arial" panose="020B0604020202020204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79525" rtl="0" eaLnBrk="1" latinLnBrk="0" hangingPunct="1">
        <a:spcBef>
          <a:spcPct val="20000"/>
        </a:spcBef>
        <a:buFont typeface="Arial" panose="020B0604020202020204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7952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7952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79525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795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59885" indent="-320040" algn="l" defTabSz="12795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5" indent="-320040" algn="l" defTabSz="12795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045" indent="-320040" algn="l" defTabSz="12795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7952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7952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7952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7952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7952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7952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39845" algn="l" defTabSz="127952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79925" algn="l" defTabSz="127952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005" algn="l" defTabSz="127952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png"/><Relationship Id="rId7" Type="http://schemas.openxmlformats.org/officeDocument/2006/relationships/image" Target="../media/image41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png"/><Relationship Id="rId9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12" Type="http://schemas.openxmlformats.org/officeDocument/2006/relationships/image" Target="../media/image68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11" Type="http://schemas.openxmlformats.org/officeDocument/2006/relationships/image" Target="../media/image67.jpeg"/><Relationship Id="rId5" Type="http://schemas.openxmlformats.org/officeDocument/2006/relationships/image" Target="../media/image61.jpeg"/><Relationship Id="rId15" Type="http://schemas.openxmlformats.org/officeDocument/2006/relationships/image" Target="../media/image71.jpeg"/><Relationship Id="rId10" Type="http://schemas.openxmlformats.org/officeDocument/2006/relationships/image" Target="../media/image66.jpeg"/><Relationship Id="rId4" Type="http://schemas.openxmlformats.org/officeDocument/2006/relationships/image" Target="../media/image60.jpeg"/><Relationship Id="rId9" Type="http://schemas.openxmlformats.org/officeDocument/2006/relationships/image" Target="../media/image65.jpeg"/><Relationship Id="rId14" Type="http://schemas.openxmlformats.org/officeDocument/2006/relationships/image" Target="../media/image7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62" tIns="39981" rIns="79962" bIns="39981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1864296" y="1889815"/>
            <a:ext cx="9433047" cy="4062913"/>
          </a:xfrm>
          <a:prstGeom prst="rect">
            <a:avLst/>
          </a:prstGeom>
          <a:noFill/>
          <a:ln>
            <a:noFill/>
          </a:ln>
        </p:spPr>
        <p:txBody>
          <a:bodyPr wrap="square" lIns="122182" tIns="61090" rIns="122182" bIns="61090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956945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956945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956945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956945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64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安徽师范大学花津校区</a:t>
            </a:r>
            <a:endParaRPr lang="en-US" altLang="zh-CN" sz="6400" dirty="0">
              <a:solidFill>
                <a:schemeClr val="accent5">
                  <a:lumMod val="20000"/>
                  <a:lumOff val="8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>
              <a:defRPr/>
            </a:pPr>
            <a:r>
              <a:rPr lang="zh-CN" altLang="en-US" sz="64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文化景观</a:t>
            </a:r>
            <a:endParaRPr lang="en-US" altLang="zh-CN" sz="6400" dirty="0" smtClean="0">
              <a:solidFill>
                <a:schemeClr val="accent5">
                  <a:lumMod val="20000"/>
                  <a:lumOff val="8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>
              <a:defRPr/>
            </a:pPr>
            <a:r>
              <a:rPr lang="zh-CN" altLang="en-US" sz="64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详细规划方案</a:t>
            </a:r>
            <a:endParaRPr lang="en-US" altLang="zh-CN" sz="6400" dirty="0" smtClean="0">
              <a:solidFill>
                <a:schemeClr val="accent5">
                  <a:lumMod val="20000"/>
                  <a:lumOff val="8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dist">
              <a:defRPr/>
            </a:pPr>
            <a:endParaRPr lang="en-US" altLang="zh-CN" sz="6400" dirty="0">
              <a:solidFill>
                <a:schemeClr val="accent5">
                  <a:lumMod val="20000"/>
                  <a:lumOff val="80000"/>
                </a:schemeClr>
              </a:solidFill>
              <a:latin typeface="文悦古体仿宋 (非商业用途)" pitchFamily="50" charset="-122"/>
              <a:ea typeface="文悦古体仿宋 (非商业用途)" pitchFamily="50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12768" y="6312768"/>
            <a:ext cx="3024336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96744" y="6312768"/>
            <a:ext cx="3024336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96544" y="5808712"/>
            <a:ext cx="3024336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4096"/>
            <a:ext cx="12801600" cy="908176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000200" y="696144"/>
            <a:ext cx="10585176" cy="77048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360240" y="984176"/>
            <a:ext cx="52565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“五路”名人雕塑小品：刘文典</a:t>
            </a:r>
            <a:endParaRPr lang="zh-CN" altLang="en-US" sz="2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2" descr="K:\安徽师范大学文化景观规划\师大文本20131202\师大文本20131202\35次景观轴刘文典4副本.jpg"/>
          <p:cNvPicPr>
            <a:picLocks noChangeAspect="1" noChangeArrowheads="1"/>
          </p:cNvPicPr>
          <p:nvPr/>
        </p:nvPicPr>
        <p:blipFill>
          <a:blip r:embed="rId3" cstate="print"/>
          <a:srcRect l="9478" t="41347" r="11385" b="21531"/>
          <a:stretch>
            <a:fillRect/>
          </a:stretch>
        </p:blipFill>
        <p:spPr bwMode="auto">
          <a:xfrm>
            <a:off x="1072208" y="2928392"/>
            <a:ext cx="11017224" cy="41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4096"/>
            <a:ext cx="12801600" cy="9081763"/>
          </a:xfrm>
          <a:prstGeom prst="rect">
            <a:avLst/>
          </a:prstGeom>
        </p:spPr>
      </p:pic>
      <p:pic>
        <p:nvPicPr>
          <p:cNvPr id="12" name="Picture 2" descr="K:\安师大\新建文件夹\新建文件夹\陈望道.jpg"/>
          <p:cNvPicPr>
            <a:picLocks noChangeAspect="1" noChangeArrowheads="1"/>
          </p:cNvPicPr>
          <p:nvPr/>
        </p:nvPicPr>
        <p:blipFill>
          <a:blip r:embed="rId3" cstate="print"/>
          <a:srcRect l="9863" t="41100" r="19348" b="23345"/>
          <a:stretch>
            <a:fillRect/>
          </a:stretch>
        </p:blipFill>
        <p:spPr bwMode="auto">
          <a:xfrm>
            <a:off x="1072208" y="4907380"/>
            <a:ext cx="10322304" cy="3709644"/>
          </a:xfrm>
          <a:prstGeom prst="rect">
            <a:avLst/>
          </a:prstGeom>
          <a:noFill/>
        </p:spPr>
      </p:pic>
      <p:pic>
        <p:nvPicPr>
          <p:cNvPr id="5" name="Picture 2" descr="K:\安师大\新建文件夹\新建文件夹\陈望道.jpg"/>
          <p:cNvPicPr>
            <a:picLocks noChangeAspect="1" noChangeArrowheads="1"/>
          </p:cNvPicPr>
          <p:nvPr/>
        </p:nvPicPr>
        <p:blipFill>
          <a:blip r:embed="rId4" cstate="print"/>
          <a:srcRect l="9158" t="41123" r="19792" b="22143"/>
          <a:stretch>
            <a:fillRect/>
          </a:stretch>
        </p:blipFill>
        <p:spPr bwMode="auto">
          <a:xfrm>
            <a:off x="856185" y="1022140"/>
            <a:ext cx="10729192" cy="392247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56184" y="480120"/>
            <a:ext cx="52565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“五路”名人雕塑小品：周建人、陈望道</a:t>
            </a:r>
            <a:endParaRPr lang="zh-CN" altLang="en-US" sz="22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4096"/>
            <a:ext cx="12801600" cy="9081763"/>
          </a:xfrm>
          <a:prstGeom prst="rect">
            <a:avLst/>
          </a:prstGeom>
        </p:spPr>
      </p:pic>
      <p:pic>
        <p:nvPicPr>
          <p:cNvPr id="5" name="Picture 2" descr="K:\安师大\新建文件夹\新建文件夹\陈望道.jpg"/>
          <p:cNvPicPr>
            <a:picLocks noChangeAspect="1" noChangeArrowheads="1"/>
          </p:cNvPicPr>
          <p:nvPr/>
        </p:nvPicPr>
        <p:blipFill>
          <a:blip r:embed="rId3" cstate="print"/>
          <a:srcRect l="10544" t="38024" r="10376" b="22628"/>
          <a:stretch>
            <a:fillRect/>
          </a:stretch>
        </p:blipFill>
        <p:spPr bwMode="auto">
          <a:xfrm>
            <a:off x="1000200" y="1056184"/>
            <a:ext cx="10801200" cy="3816424"/>
          </a:xfrm>
          <a:prstGeom prst="rect">
            <a:avLst/>
          </a:prstGeom>
          <a:noFill/>
        </p:spPr>
      </p:pic>
      <p:pic>
        <p:nvPicPr>
          <p:cNvPr id="6" name="Picture 2" descr="K:\安师大\新建文件夹\新建文件夹\陈望道.jpg"/>
          <p:cNvPicPr>
            <a:picLocks noChangeAspect="1" noChangeArrowheads="1"/>
          </p:cNvPicPr>
          <p:nvPr/>
        </p:nvPicPr>
        <p:blipFill>
          <a:blip r:embed="rId4" cstate="print"/>
          <a:srcRect l="9158" t="40215" r="11461" b="22532"/>
          <a:stretch>
            <a:fillRect/>
          </a:stretch>
        </p:blipFill>
        <p:spPr bwMode="auto">
          <a:xfrm>
            <a:off x="921035" y="4872608"/>
            <a:ext cx="10880365" cy="367240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928192" y="697305"/>
            <a:ext cx="52565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“五路”名人雕塑小品：郁达夫、朱湘</a:t>
            </a:r>
            <a:endParaRPr lang="zh-CN" altLang="en-US" sz="22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072208" y="1272208"/>
            <a:ext cx="10585176" cy="6984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856184" y="835165"/>
            <a:ext cx="5342994" cy="434340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人物雕像（孔子、陶行知）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8" name="AutoShape 4" descr="http://img0.imgtn.bdimg.com/it/u=103779332,1713407668&amp;fm=27&amp;gp=0.jpg"/>
          <p:cNvSpPr>
            <a:spLocks noChangeAspect="1" noChangeArrowheads="1"/>
          </p:cNvSpPr>
          <p:nvPr/>
        </p:nvSpPr>
        <p:spPr bwMode="auto">
          <a:xfrm>
            <a:off x="217805" y="-202247"/>
            <a:ext cx="426720" cy="426721"/>
          </a:xfrm>
          <a:prstGeom prst="rect">
            <a:avLst/>
          </a:prstGeom>
          <a:noFill/>
        </p:spPr>
        <p:txBody>
          <a:bodyPr vert="horz" wrap="square" lIns="128016" tIns="64008" rIns="128016" bIns="64008" numCol="1" anchor="t" anchorCtr="0" compatLnSpc="1"/>
          <a:lstStyle/>
          <a:p>
            <a:endParaRPr lang="zh-CN" altLang="en-US"/>
          </a:p>
        </p:txBody>
      </p:sp>
      <p:sp>
        <p:nvSpPr>
          <p:cNvPr id="1030" name="AutoShape 6" descr="http://img1.imgtn.bdimg.com/it/u=704721358,348782133&amp;fm=27&amp;gp=0.jpg"/>
          <p:cNvSpPr>
            <a:spLocks noChangeAspect="1" noChangeArrowheads="1"/>
          </p:cNvSpPr>
          <p:nvPr/>
        </p:nvSpPr>
        <p:spPr bwMode="auto">
          <a:xfrm>
            <a:off x="217805" y="-202247"/>
            <a:ext cx="426720" cy="426721"/>
          </a:xfrm>
          <a:prstGeom prst="rect">
            <a:avLst/>
          </a:prstGeom>
          <a:noFill/>
        </p:spPr>
        <p:txBody>
          <a:bodyPr vert="horz" wrap="square" lIns="128016" tIns="64008" rIns="128016" bIns="64008" numCol="1" anchor="t" anchorCtr="0" compatLnSpc="1"/>
          <a:lstStyle/>
          <a:p>
            <a:endParaRPr lang="zh-CN" altLang="en-US"/>
          </a:p>
        </p:txBody>
      </p:sp>
      <p:sp>
        <p:nvSpPr>
          <p:cNvPr id="1034" name="AutoShape 10" descr="http://img5.imgtn.bdimg.com/it/u=3091097044,2189005457&amp;fm=27&amp;gp=0.jpg"/>
          <p:cNvSpPr>
            <a:spLocks noChangeAspect="1" noChangeArrowheads="1"/>
          </p:cNvSpPr>
          <p:nvPr/>
        </p:nvSpPr>
        <p:spPr bwMode="auto">
          <a:xfrm>
            <a:off x="217805" y="-202247"/>
            <a:ext cx="426720" cy="426721"/>
          </a:xfrm>
          <a:prstGeom prst="rect">
            <a:avLst/>
          </a:prstGeom>
          <a:noFill/>
        </p:spPr>
        <p:txBody>
          <a:bodyPr vert="horz" wrap="square" lIns="128016" tIns="64008" rIns="128016" bIns="64008" numCol="1" anchor="t" anchorCtr="0" compatLnSpc="1"/>
          <a:lstStyle/>
          <a:p>
            <a:endParaRPr lang="zh-CN" altLang="en-US"/>
          </a:p>
        </p:txBody>
      </p:sp>
      <p:grpSp>
        <p:nvGrpSpPr>
          <p:cNvPr id="3" name="组合 22"/>
          <p:cNvGrpSpPr/>
          <p:nvPr/>
        </p:nvGrpSpPr>
        <p:grpSpPr>
          <a:xfrm>
            <a:off x="1315525" y="1600493"/>
            <a:ext cx="7245515" cy="5504363"/>
            <a:chOff x="323528" y="476672"/>
            <a:chExt cx="6534458" cy="4752528"/>
          </a:xfrm>
        </p:grpSpPr>
        <p:grpSp>
          <p:nvGrpSpPr>
            <p:cNvPr id="4" name="组合 12"/>
            <p:cNvGrpSpPr/>
            <p:nvPr/>
          </p:nvGrpSpPr>
          <p:grpSpPr>
            <a:xfrm>
              <a:off x="323528" y="476672"/>
              <a:ext cx="3809076" cy="4752528"/>
              <a:chOff x="467545" y="548680"/>
              <a:chExt cx="4443922" cy="5544616"/>
            </a:xfrm>
          </p:grpSpPr>
          <p:grpSp>
            <p:nvGrpSpPr>
              <p:cNvPr id="7" name="组合 8"/>
              <p:cNvGrpSpPr/>
              <p:nvPr/>
            </p:nvGrpSpPr>
            <p:grpSpPr>
              <a:xfrm>
                <a:off x="467545" y="548680"/>
                <a:ext cx="4443922" cy="5544616"/>
                <a:chOff x="4016511" y="2276872"/>
                <a:chExt cx="4443922" cy="5544616"/>
              </a:xfrm>
            </p:grpSpPr>
            <p:pic>
              <p:nvPicPr>
                <p:cNvPr id="5" name="Picture 2" descr="K:\安徽师范大学文化景观规划\安师大新校区环境景观设计方案（部分）\学校总图有实训中心.jp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grayscl/>
                  <a:lum bright="10000"/>
                </a:blip>
                <a:srcRect l="36157" t="33223" r="21277" b="29197"/>
                <a:stretch>
                  <a:fillRect/>
                </a:stretch>
              </p:blipFill>
              <p:spPr bwMode="auto">
                <a:xfrm>
                  <a:off x="4016511" y="2276872"/>
                  <a:ext cx="4443922" cy="5544616"/>
                </a:xfrm>
                <a:prstGeom prst="rect">
                  <a:avLst/>
                </a:prstGeom>
                <a:noFill/>
              </p:spPr>
            </p:pic>
            <p:sp>
              <p:nvSpPr>
                <p:cNvPr id="6" name="矩形 5"/>
                <p:cNvSpPr/>
                <p:nvPr/>
              </p:nvSpPr>
              <p:spPr>
                <a:xfrm rot="21069740">
                  <a:off x="6177643" y="3789012"/>
                  <a:ext cx="66866" cy="284613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" name="矩形 11"/>
              <p:cNvSpPr/>
              <p:nvPr/>
            </p:nvSpPr>
            <p:spPr>
              <a:xfrm rot="4814706">
                <a:off x="1973011" y="4719659"/>
                <a:ext cx="95368" cy="212901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6" name="直接连接符 15"/>
            <p:cNvCxnSpPr/>
            <p:nvPr/>
          </p:nvCxnSpPr>
          <p:spPr>
            <a:xfrm>
              <a:off x="2267744" y="1916832"/>
              <a:ext cx="230425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691680" y="4149080"/>
              <a:ext cx="2808312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4572000" y="1772816"/>
              <a:ext cx="2285986" cy="318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latin typeface="微软雅黑" pitchFamily="34" charset="-122"/>
                  <a:ea typeface="微软雅黑" pitchFamily="34" charset="-122"/>
                </a:rPr>
                <a:t>孔子雕像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499992" y="4005064"/>
              <a:ext cx="1928094" cy="318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latin typeface="微软雅黑" pitchFamily="34" charset="-122"/>
                  <a:ea typeface="微软雅黑" pitchFamily="34" charset="-122"/>
                </a:rPr>
                <a:t>陶行知雕像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21080" y="4498609"/>
            <a:ext cx="2420025" cy="4046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 descr="https://timgsa.baidu.com/timg?image&amp;quality=80&amp;size=b9999_10000&amp;sec=1516178876&amp;di=094dcd49a7d23b82d0ac4a5ddf3b815b&amp;imgtype=jpg&amp;er=1&amp;src=http%3A%2F%2Fpic15.nipic.com%2F20110727%2F5691808_121831704173_2.jpg"/>
          <p:cNvPicPr>
            <a:picLocks noChangeAspect="1" noChangeArrowheads="1"/>
          </p:cNvPicPr>
          <p:nvPr/>
        </p:nvPicPr>
        <p:blipFill>
          <a:blip r:embed="rId5" cstate="print"/>
          <a:srcRect t="4383" r="9428" b="5776"/>
          <a:stretch>
            <a:fillRect/>
          </a:stretch>
        </p:blipFill>
        <p:spPr bwMode="auto">
          <a:xfrm>
            <a:off x="7408912" y="624136"/>
            <a:ext cx="2736304" cy="36189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208" y="1056184"/>
            <a:ext cx="10585176" cy="6984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2" descr="K:\安师大\新建文件夹\新建文件夹\校歌墙正.jpg"/>
          <p:cNvPicPr>
            <a:picLocks noChangeAspect="1" noChangeArrowheads="1"/>
          </p:cNvPicPr>
          <p:nvPr/>
        </p:nvPicPr>
        <p:blipFill>
          <a:blip r:embed="rId3" cstate="print"/>
          <a:srcRect l="3434" t="42646" r="7869" b="29137"/>
          <a:stretch>
            <a:fillRect/>
          </a:stretch>
        </p:blipFill>
        <p:spPr bwMode="auto">
          <a:xfrm>
            <a:off x="1072208" y="1416224"/>
            <a:ext cx="11158030" cy="2510016"/>
          </a:xfrm>
          <a:prstGeom prst="rect">
            <a:avLst/>
          </a:prstGeom>
          <a:noFill/>
        </p:spPr>
      </p:pic>
      <p:pic>
        <p:nvPicPr>
          <p:cNvPr id="5" name="Picture 3" descr="K:\安师大\新建文件夹\新建文件夹\校歌墙侧立面.jpg"/>
          <p:cNvPicPr>
            <a:picLocks noChangeAspect="1" noChangeArrowheads="1"/>
          </p:cNvPicPr>
          <p:nvPr/>
        </p:nvPicPr>
        <p:blipFill>
          <a:blip r:embed="rId4" cstate="print"/>
          <a:srcRect l="36074" t="21421" r="43312" b="27498"/>
          <a:stretch>
            <a:fillRect/>
          </a:stretch>
        </p:blipFill>
        <p:spPr bwMode="auto">
          <a:xfrm>
            <a:off x="1000200" y="4224536"/>
            <a:ext cx="3319698" cy="4287944"/>
          </a:xfrm>
          <a:prstGeom prst="rect">
            <a:avLst/>
          </a:prstGeom>
          <a:noFill/>
        </p:spPr>
      </p:pic>
      <p:pic>
        <p:nvPicPr>
          <p:cNvPr id="6" name="Picture 2" descr="K:\安师大\新建文件夹\新建文件夹\校歌墙效果.jpg"/>
          <p:cNvPicPr>
            <a:picLocks noChangeAspect="1" noChangeArrowheads="1"/>
          </p:cNvPicPr>
          <p:nvPr/>
        </p:nvPicPr>
        <p:blipFill>
          <a:blip r:embed="rId5" cstate="print"/>
          <a:srcRect l="6521" t="35176" r="20570" b="4762"/>
          <a:stretch>
            <a:fillRect/>
          </a:stretch>
        </p:blipFill>
        <p:spPr bwMode="auto">
          <a:xfrm>
            <a:off x="4312568" y="4080520"/>
            <a:ext cx="7624936" cy="3274254"/>
          </a:xfrm>
          <a:prstGeom prst="rect">
            <a:avLst/>
          </a:prstGeom>
          <a:noFill/>
        </p:spPr>
      </p:pic>
      <p:grpSp>
        <p:nvGrpSpPr>
          <p:cNvPr id="2" name="组合 6"/>
          <p:cNvGrpSpPr/>
          <p:nvPr/>
        </p:nvGrpSpPr>
        <p:grpSpPr>
          <a:xfrm>
            <a:off x="10001200" y="6528792"/>
            <a:ext cx="2116832" cy="2016224"/>
            <a:chOff x="4016510" y="2276872"/>
            <a:chExt cx="4443922" cy="3888432"/>
          </a:xfrm>
        </p:grpSpPr>
        <p:pic>
          <p:nvPicPr>
            <p:cNvPr id="8" name="Picture 2" descr="K:\安徽师范大学文化景观规划\安师大新校区环境景观设计方案（部分）\学校总图有实训中心.jpg"/>
            <p:cNvPicPr>
              <a:picLocks noChangeAspect="1" noChangeArrowheads="1"/>
            </p:cNvPicPr>
            <p:nvPr/>
          </p:nvPicPr>
          <p:blipFill>
            <a:blip r:embed="rId6" cstate="print">
              <a:grayscl/>
              <a:lum bright="10000"/>
            </a:blip>
            <a:srcRect l="36157" t="33223" r="21277" b="40422"/>
            <a:stretch>
              <a:fillRect/>
            </a:stretch>
          </p:blipFill>
          <p:spPr bwMode="auto">
            <a:xfrm>
              <a:off x="4016510" y="2276872"/>
              <a:ext cx="4443922" cy="3888432"/>
            </a:xfrm>
            <a:prstGeom prst="rect">
              <a:avLst/>
            </a:prstGeom>
            <a:noFill/>
          </p:spPr>
        </p:pic>
        <p:sp>
          <p:nvSpPr>
            <p:cNvPr id="9" name="矩形 8"/>
            <p:cNvSpPr/>
            <p:nvPr/>
          </p:nvSpPr>
          <p:spPr>
            <a:xfrm rot="21069740">
              <a:off x="6859932" y="3717004"/>
              <a:ext cx="66866" cy="2846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456584" y="7392888"/>
            <a:ext cx="5472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在东入口轴线花坛前增设“校歌”景墙，将师大“校歌”原手稿歌谱及歌词以浮雕的形式展示，景墙侧壁嵌以安徽师范大学校徽</a:t>
            </a:r>
            <a:r>
              <a:rPr lang="zh-CN" altLang="en-US" sz="1400" dirty="0" smtClean="0">
                <a:latin typeface="Calibri" panose="020F0502020204030204" pitchFamily="34" charset="0"/>
              </a:rPr>
              <a:t>。</a:t>
            </a:r>
            <a:endParaRPr lang="en-US" altLang="zh-CN" sz="1400" dirty="0" smtClean="0">
              <a:latin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4176" y="624136"/>
            <a:ext cx="4766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“校歌”景墙（方案一）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056984" y="-1464096"/>
            <a:ext cx="9649072" cy="13942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00" i="1" dirty="0" smtClean="0">
                <a:solidFill>
                  <a:srgbClr val="43A6C9"/>
                </a:solidFill>
                <a:latin typeface="Swis721 BlkCn BT" pitchFamily="34" charset="0"/>
              </a:rPr>
              <a:t>6</a:t>
            </a:r>
            <a:endParaRPr lang="zh-CN" altLang="en-US" sz="90000" i="1" dirty="0">
              <a:solidFill>
                <a:srgbClr val="43A6C9"/>
              </a:solidFill>
              <a:latin typeface="Swis721 BlkCn BT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7912" y="4368552"/>
            <a:ext cx="756084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/>
              <a:t> </a:t>
            </a:r>
            <a:endParaRPr lang="zh-CN" altLang="zh-CN" dirty="0" smtClean="0"/>
          </a:p>
          <a:p>
            <a:pPr algn="r"/>
            <a:r>
              <a:rPr lang="zh-CN" altLang="zh-CN" sz="3200" b="1" i="1" dirty="0" smtClean="0">
                <a:solidFill>
                  <a:srgbClr val="43A6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学校分区文化景观规划设计与重点项目</a:t>
            </a:r>
            <a:endParaRPr lang="zh-CN" altLang="en-US" sz="3200" i="1" dirty="0">
              <a:solidFill>
                <a:srgbClr val="43A6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208" y="1272208"/>
            <a:ext cx="10585176" cy="6984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84176" y="840160"/>
            <a:ext cx="4766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“校歌”景墙（方案二）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8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rcRect l="12810" t="13162" r="14066" b="15744"/>
          <a:stretch>
            <a:fillRect/>
          </a:stretch>
        </p:blipFill>
        <p:spPr>
          <a:xfrm>
            <a:off x="1144216" y="1488232"/>
            <a:ext cx="10307662" cy="705678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8633048" y="6528792"/>
            <a:ext cx="3024336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208" y="1272208"/>
            <a:ext cx="10585176" cy="6984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4" name="Picture 3" descr="K:\安师大\新建文件夹\新建文件夹\灯柱效果.jpg"/>
          <p:cNvPicPr>
            <a:picLocks noChangeAspect="1" noChangeArrowheads="1"/>
          </p:cNvPicPr>
          <p:nvPr/>
        </p:nvPicPr>
        <p:blipFill>
          <a:blip r:embed="rId3" cstate="print"/>
          <a:srcRect l="7409" t="7367" r="5310" b="5243"/>
          <a:stretch>
            <a:fillRect/>
          </a:stretch>
        </p:blipFill>
        <p:spPr bwMode="auto">
          <a:xfrm>
            <a:off x="897742" y="1776264"/>
            <a:ext cx="9463498" cy="6700192"/>
          </a:xfrm>
          <a:prstGeom prst="rect">
            <a:avLst/>
          </a:prstGeom>
          <a:noFill/>
        </p:spPr>
      </p:pic>
      <p:sp>
        <p:nvSpPr>
          <p:cNvPr id="65" name="TextBox 64"/>
          <p:cNvSpPr txBox="1"/>
          <p:nvPr/>
        </p:nvSpPr>
        <p:spPr>
          <a:xfrm>
            <a:off x="9758045" y="2064296"/>
            <a:ext cx="2376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将师大“教风”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严谨治学、敬业奉献、教书育人、为人师表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结合景观灯柱在东轴线大道上展示。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65"/>
          <p:cNvGrpSpPr/>
          <p:nvPr/>
        </p:nvGrpSpPr>
        <p:grpSpPr>
          <a:xfrm>
            <a:off x="9857184" y="4656584"/>
            <a:ext cx="2376264" cy="1573611"/>
            <a:chOff x="467544" y="1844824"/>
            <a:chExt cx="4443922" cy="3888432"/>
          </a:xfrm>
        </p:grpSpPr>
        <p:pic>
          <p:nvPicPr>
            <p:cNvPr id="67" name="Picture 2" descr="K:\安徽师范大学文化景观规划\安师大新校区环境景观设计方案（部分）\学校总图有实训中心.jpg"/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  <a:lum bright="10000"/>
            </a:blip>
            <a:srcRect l="36157" t="33223" r="21277" b="40422"/>
            <a:stretch>
              <a:fillRect/>
            </a:stretch>
          </p:blipFill>
          <p:spPr bwMode="auto">
            <a:xfrm>
              <a:off x="467544" y="1844824"/>
              <a:ext cx="4443922" cy="3888432"/>
            </a:xfrm>
            <a:prstGeom prst="rect">
              <a:avLst/>
            </a:prstGeom>
            <a:noFill/>
          </p:spPr>
        </p:pic>
        <p:grpSp>
          <p:nvGrpSpPr>
            <p:cNvPr id="5" name="组合 10"/>
            <p:cNvGrpSpPr/>
            <p:nvPr/>
          </p:nvGrpSpPr>
          <p:grpSpPr>
            <a:xfrm rot="20969741">
              <a:off x="2846296" y="3546339"/>
              <a:ext cx="504056" cy="73628"/>
              <a:chOff x="2699792" y="3501008"/>
              <a:chExt cx="1813697" cy="332132"/>
            </a:xfrm>
          </p:grpSpPr>
          <p:sp>
            <p:nvSpPr>
              <p:cNvPr id="74" name="矩形 6"/>
              <p:cNvSpPr/>
              <p:nvPr/>
            </p:nvSpPr>
            <p:spPr>
              <a:xfrm>
                <a:off x="2699792" y="3501008"/>
                <a:ext cx="301529" cy="332132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3203848" y="3501008"/>
                <a:ext cx="301529" cy="332132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3707904" y="3501008"/>
                <a:ext cx="301529" cy="332132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4211960" y="3501008"/>
                <a:ext cx="301529" cy="332132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11"/>
            <p:cNvGrpSpPr/>
            <p:nvPr/>
          </p:nvGrpSpPr>
          <p:grpSpPr>
            <a:xfrm rot="20969741">
              <a:off x="2774288" y="3330314"/>
              <a:ext cx="504056" cy="73628"/>
              <a:chOff x="2699792" y="3501008"/>
              <a:chExt cx="1813697" cy="332132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2699792" y="3501008"/>
                <a:ext cx="301529" cy="332132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3203848" y="3501008"/>
                <a:ext cx="301529" cy="332132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3707904" y="3501008"/>
                <a:ext cx="301529" cy="332132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4211960" y="3501008"/>
                <a:ext cx="301529" cy="332132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8" name="TextBox 77"/>
          <p:cNvSpPr txBox="1"/>
          <p:nvPr/>
        </p:nvSpPr>
        <p:spPr>
          <a:xfrm>
            <a:off x="1072208" y="583794"/>
            <a:ext cx="47666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“教风”景观灯柱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（方案一）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208" y="1272208"/>
            <a:ext cx="10585176" cy="6984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144216" y="1560240"/>
            <a:ext cx="10541768" cy="6688952"/>
            <a:chOff x="467544" y="1424016"/>
            <a:chExt cx="8316416" cy="4888827"/>
          </a:xfrm>
        </p:grpSpPr>
        <p:pic>
          <p:nvPicPr>
            <p:cNvPr id="4" name="Picture 2" descr="K:\安师大\新建文件夹\新建文件夹\教书.jpg"/>
            <p:cNvPicPr>
              <a:picLocks noChangeAspect="1" noChangeArrowheads="1"/>
            </p:cNvPicPr>
            <p:nvPr/>
          </p:nvPicPr>
          <p:blipFill>
            <a:blip r:embed="rId3" cstate="print"/>
            <a:srcRect l="25128" t="12396" r="53333"/>
            <a:stretch>
              <a:fillRect/>
            </a:stretch>
          </p:blipFill>
          <p:spPr bwMode="auto">
            <a:xfrm>
              <a:off x="467544" y="1424016"/>
              <a:ext cx="2304256" cy="4885304"/>
            </a:xfrm>
            <a:prstGeom prst="rect">
              <a:avLst/>
            </a:prstGeom>
            <a:noFill/>
          </p:spPr>
        </p:pic>
        <p:pic>
          <p:nvPicPr>
            <p:cNvPr id="5" name="Picture 2" descr="K:\安师大\新建文件夹\新建文件夹\教书.jpg"/>
            <p:cNvPicPr>
              <a:picLocks noChangeAspect="1" noChangeArrowheads="1"/>
            </p:cNvPicPr>
            <p:nvPr/>
          </p:nvPicPr>
          <p:blipFill>
            <a:blip r:embed="rId4" cstate="print"/>
            <a:srcRect l="51043" t="11955" r="27225"/>
            <a:stretch>
              <a:fillRect/>
            </a:stretch>
          </p:blipFill>
          <p:spPr bwMode="auto">
            <a:xfrm>
              <a:off x="2699792" y="1443238"/>
              <a:ext cx="2304256" cy="4866082"/>
            </a:xfrm>
            <a:prstGeom prst="rect">
              <a:avLst/>
            </a:prstGeom>
            <a:noFill/>
          </p:spPr>
        </p:pic>
        <p:pic>
          <p:nvPicPr>
            <p:cNvPr id="6" name="Picture 2" descr="K:\安师大\新建文件夹\新建文件夹\教书.jpg"/>
            <p:cNvPicPr>
              <a:picLocks noChangeAspect="1" noChangeArrowheads="1"/>
            </p:cNvPicPr>
            <p:nvPr/>
          </p:nvPicPr>
          <p:blipFill>
            <a:blip r:embed="rId5" cstate="print"/>
            <a:srcRect l="39906" t="12759" r="40696"/>
            <a:stretch>
              <a:fillRect/>
            </a:stretch>
          </p:blipFill>
          <p:spPr bwMode="auto">
            <a:xfrm>
              <a:off x="4603832" y="1484784"/>
              <a:ext cx="1947822" cy="4828059"/>
            </a:xfrm>
            <a:prstGeom prst="rect">
              <a:avLst/>
            </a:prstGeom>
            <a:noFill/>
          </p:spPr>
        </p:pic>
        <p:pic>
          <p:nvPicPr>
            <p:cNvPr id="7" name="Picture 2" descr="K:\安师大\新建文件夹\新建文件夹\教书.jpg"/>
            <p:cNvPicPr>
              <a:picLocks noChangeAspect="1" noChangeArrowheads="1"/>
            </p:cNvPicPr>
            <p:nvPr/>
          </p:nvPicPr>
          <p:blipFill>
            <a:blip r:embed="rId6" cstate="print"/>
            <a:srcRect l="42518" t="14527" r="35948"/>
            <a:stretch>
              <a:fillRect/>
            </a:stretch>
          </p:blipFill>
          <p:spPr bwMode="auto">
            <a:xfrm>
              <a:off x="6516216" y="1617471"/>
              <a:ext cx="2267744" cy="4691849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216224" y="1128192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1072208" y="583794"/>
            <a:ext cx="47666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“教风”景观灯柱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（方案二）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208" y="1272208"/>
            <a:ext cx="10585176" cy="6984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5" name="TextBox 64"/>
          <p:cNvSpPr txBox="1"/>
          <p:nvPr/>
        </p:nvSpPr>
        <p:spPr>
          <a:xfrm>
            <a:off x="9497144" y="2586643"/>
            <a:ext cx="26642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将师大“学风”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　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：“勤学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慎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思、质朴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谦逊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、知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合一、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求实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求新”在西大门文典路上花坛上以扇形铁艺结合玻璃的形式展示。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18"/>
          <p:cNvGrpSpPr/>
          <p:nvPr/>
        </p:nvGrpSpPr>
        <p:grpSpPr>
          <a:xfrm>
            <a:off x="9504251" y="4944616"/>
            <a:ext cx="2376264" cy="1656184"/>
            <a:chOff x="8777064" y="4728592"/>
            <a:chExt cx="2376264" cy="1656184"/>
          </a:xfrm>
        </p:grpSpPr>
        <p:pic>
          <p:nvPicPr>
            <p:cNvPr id="67" name="Picture 2" descr="K:\安徽师范大学文化景观规划\安师大新校区环境景观设计方案（部分）\学校总图有实训中心.jpg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lum bright="10000"/>
            </a:blip>
            <a:srcRect l="19388" t="36841" r="38046" b="35421"/>
            <a:stretch>
              <a:fillRect/>
            </a:stretch>
          </p:blipFill>
          <p:spPr bwMode="auto">
            <a:xfrm>
              <a:off x="8777064" y="4728592"/>
              <a:ext cx="2376264" cy="1656184"/>
            </a:xfrm>
            <a:prstGeom prst="rect">
              <a:avLst/>
            </a:prstGeom>
            <a:noFill/>
          </p:spPr>
        </p:pic>
        <p:grpSp>
          <p:nvGrpSpPr>
            <p:cNvPr id="5" name="组合 10"/>
            <p:cNvGrpSpPr/>
            <p:nvPr/>
          </p:nvGrpSpPr>
          <p:grpSpPr>
            <a:xfrm>
              <a:off x="9515646" y="5736704"/>
              <a:ext cx="269530" cy="29797"/>
              <a:chOff x="2699792" y="3501008"/>
              <a:chExt cx="1813697" cy="332132"/>
            </a:xfrm>
          </p:grpSpPr>
          <p:sp>
            <p:nvSpPr>
              <p:cNvPr id="74" name="矩形 6"/>
              <p:cNvSpPr/>
              <p:nvPr/>
            </p:nvSpPr>
            <p:spPr>
              <a:xfrm>
                <a:off x="2699792" y="3501008"/>
                <a:ext cx="301529" cy="332132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3203848" y="3501008"/>
                <a:ext cx="301529" cy="332132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3707904" y="3501008"/>
                <a:ext cx="301529" cy="332132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4211960" y="3501008"/>
                <a:ext cx="301529" cy="332132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8" name="TextBox 77"/>
          <p:cNvSpPr txBox="1"/>
          <p:nvPr/>
        </p:nvSpPr>
        <p:spPr>
          <a:xfrm>
            <a:off x="9641160" y="2010579"/>
            <a:ext cx="4766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“学风”景观牌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D:\360data\重要数据\Desktop\勤学慎思.jpg"/>
          <p:cNvPicPr>
            <a:picLocks noChangeAspect="1" noChangeArrowheads="1"/>
          </p:cNvPicPr>
          <p:nvPr/>
        </p:nvPicPr>
        <p:blipFill>
          <a:blip r:embed="rId4" cstate="print"/>
          <a:srcRect l="13807" t="12126" r="17156" b="5684"/>
          <a:stretch>
            <a:fillRect/>
          </a:stretch>
        </p:blipFill>
        <p:spPr bwMode="auto">
          <a:xfrm>
            <a:off x="928191" y="1632248"/>
            <a:ext cx="4104457" cy="3453405"/>
          </a:xfrm>
          <a:prstGeom prst="rect">
            <a:avLst/>
          </a:prstGeom>
          <a:noFill/>
        </p:spPr>
      </p:pic>
      <p:pic>
        <p:nvPicPr>
          <p:cNvPr id="14" name="Picture 2" descr="D:\360data\重要数据\Desktop\勤学慎思.jpg"/>
          <p:cNvPicPr>
            <a:picLocks noChangeAspect="1" noChangeArrowheads="1"/>
          </p:cNvPicPr>
          <p:nvPr/>
        </p:nvPicPr>
        <p:blipFill>
          <a:blip r:embed="rId5" cstate="print"/>
          <a:srcRect l="10526" t="10335" r="15790" b="5268"/>
          <a:stretch>
            <a:fillRect/>
          </a:stretch>
        </p:blipFill>
        <p:spPr bwMode="auto">
          <a:xfrm>
            <a:off x="5032648" y="1591101"/>
            <a:ext cx="4320480" cy="3497531"/>
          </a:xfrm>
          <a:prstGeom prst="rect">
            <a:avLst/>
          </a:prstGeom>
          <a:noFill/>
        </p:spPr>
      </p:pic>
      <p:pic>
        <p:nvPicPr>
          <p:cNvPr id="15" name="Picture 2" descr="D:\360data\重要数据\Desktop\勤学慎思.jpg"/>
          <p:cNvPicPr>
            <a:picLocks noChangeAspect="1" noChangeArrowheads="1"/>
          </p:cNvPicPr>
          <p:nvPr/>
        </p:nvPicPr>
        <p:blipFill>
          <a:blip r:embed="rId6" cstate="print"/>
          <a:srcRect l="14035" t="9929" r="17544" b="5674"/>
          <a:stretch>
            <a:fillRect/>
          </a:stretch>
        </p:blipFill>
        <p:spPr bwMode="auto">
          <a:xfrm>
            <a:off x="923955" y="5088632"/>
            <a:ext cx="3964677" cy="3456384"/>
          </a:xfrm>
          <a:prstGeom prst="rect">
            <a:avLst/>
          </a:prstGeom>
          <a:noFill/>
        </p:spPr>
      </p:pic>
      <p:pic>
        <p:nvPicPr>
          <p:cNvPr id="1029" name="Picture 5" descr="D:\360data\重要数据\Desktop\糗事球心.jpg"/>
          <p:cNvPicPr>
            <a:picLocks noChangeAspect="1" noChangeArrowheads="1"/>
          </p:cNvPicPr>
          <p:nvPr/>
        </p:nvPicPr>
        <p:blipFill>
          <a:blip r:embed="rId7" cstate="print"/>
          <a:srcRect l="13869" t="10466" r="16787" b="5805"/>
          <a:stretch>
            <a:fillRect/>
          </a:stretch>
        </p:blipFill>
        <p:spPr bwMode="auto">
          <a:xfrm>
            <a:off x="5392688" y="5091511"/>
            <a:ext cx="4032448" cy="34410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0" y="264096"/>
            <a:ext cx="12801600" cy="9081763"/>
            <a:chOff x="0" y="264096"/>
            <a:chExt cx="12801600" cy="9081763"/>
          </a:xfrm>
        </p:grpSpPr>
        <p:pic>
          <p:nvPicPr>
            <p:cNvPr id="17" name="图片 16" descr="6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4096"/>
              <a:ext cx="12801600" cy="9081763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072208" y="1272208"/>
              <a:ext cx="10585176" cy="69847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标题 1"/>
          <p:cNvSpPr txBox="1">
            <a:spLocks/>
          </p:cNvSpPr>
          <p:nvPr/>
        </p:nvSpPr>
        <p:spPr>
          <a:xfrm>
            <a:off x="1288232" y="3626004"/>
            <a:ext cx="2592288" cy="3694876"/>
          </a:xfrm>
          <a:prstGeom prst="rect">
            <a:avLst/>
          </a:prstGeom>
        </p:spPr>
        <p:txBody>
          <a:bodyPr rtlCol="0"/>
          <a:lstStyle/>
          <a:p>
            <a:pPr marL="0" marR="0" lvl="0" indent="0" algn="l" defTabSz="12795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苏霍姆林斯基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（</a:t>
            </a:r>
            <a:r>
              <a:rPr kumimoji="0" lang="vi-V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微软雅黑" pitchFamily="34" charset="-122"/>
                <a:cs typeface="+mj-cs"/>
              </a:rPr>
              <a:t> Васи́лий Алекса́ндрович Сухомли́нский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，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1918-1970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），前苏联著名教育实践家和教育理论家。他从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17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岁即投身教育工作，在帕夫雷什中学这所农村中学担任校长、教师和教育者长达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32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年，在国内外享有盛誉。主张把智育、体育、德育、劳动教育和审美教育深入地渗透和交织在一起，呈现一个统一的完整的过程，把青少年培养成为“全面和谐发展的人，社会进步的积极参与者。” 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14" name="图片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8231" y="408112"/>
            <a:ext cx="2502957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标题 1"/>
          <p:cNvSpPr txBox="1">
            <a:spLocks/>
          </p:cNvSpPr>
          <p:nvPr/>
        </p:nvSpPr>
        <p:spPr>
          <a:xfrm>
            <a:off x="3880520" y="3639046"/>
            <a:ext cx="2592288" cy="2025650"/>
          </a:xfrm>
          <a:prstGeom prst="rect">
            <a:avLst/>
          </a:prstGeom>
        </p:spPr>
        <p:txBody>
          <a:bodyPr rtlCol="0"/>
          <a:lstStyle/>
          <a:p>
            <a:pPr marL="0" marR="0" lvl="0" indent="0" algn="l" defTabSz="12795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杜威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（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John Dewey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，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1859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－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1952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），美国哲学家、教育家，实用主义集大成者。对传统教育进行尖锐批判，提出：教育即生活；教育即生长；教育即经验的持续不断的改造，以此为基础建立起一座宏伟的教育理论大厦。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民主主义与教育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最集中、最系统的论述了他的教育思想和理论。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27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527" y="408112"/>
            <a:ext cx="249032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1000200" y="7069932"/>
            <a:ext cx="4910699" cy="1763116"/>
            <a:chOff x="6256784" y="3000400"/>
            <a:chExt cx="4910699" cy="1763116"/>
          </a:xfrm>
        </p:grpSpPr>
        <p:sp>
          <p:nvSpPr>
            <p:cNvPr id="29" name="TextBox 28"/>
            <p:cNvSpPr txBox="1"/>
            <p:nvPr/>
          </p:nvSpPr>
          <p:spPr>
            <a:xfrm>
              <a:off x="6256784" y="3360440"/>
              <a:ext cx="2664296" cy="1403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以文化长廊结合景墙的形式为载体，将西方教育人物的生平简介、名言警句等作为内容展现在景观长廊上。</a:t>
              </a:r>
              <a:endParaRPr lang="en-US" altLang="zh-CN" sz="160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400800" y="3000400"/>
              <a:ext cx="47666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“西哲” 长廊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标题 1"/>
          <p:cNvSpPr txBox="1">
            <a:spLocks/>
          </p:cNvSpPr>
          <p:nvPr/>
        </p:nvSpPr>
        <p:spPr>
          <a:xfrm>
            <a:off x="6688832" y="3639046"/>
            <a:ext cx="2376264" cy="2025650"/>
          </a:xfrm>
          <a:prstGeom prst="rect">
            <a:avLst/>
          </a:prstGeom>
        </p:spPr>
        <p:txBody>
          <a:bodyPr rtlCol="0"/>
          <a:lstStyle/>
          <a:p>
            <a:pPr marL="0" marR="0" lvl="0" indent="0" algn="l" defTabSz="12795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苏格拉底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（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Socrates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，公元前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470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年－前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399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年），古希腊哲学家，与柏拉图、亚里士多德并称为古希腊“三杰”，被认为是西方哲学的奠基者。在教育上，他主张通过认识自己达到获取知识，成为有智慧、有完美道德的人。教学上创立启发法即著名的“产婆术”。代表作有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克堤拉斯篇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》《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泰阿泰德篇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》《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智士篇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》《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政治家篇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等。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32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88832" y="408112"/>
            <a:ext cx="2376264" cy="3083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标题 1"/>
          <p:cNvSpPr txBox="1">
            <a:spLocks/>
          </p:cNvSpPr>
          <p:nvPr/>
        </p:nvSpPr>
        <p:spPr>
          <a:xfrm>
            <a:off x="9137104" y="3648472"/>
            <a:ext cx="2448272" cy="1423834"/>
          </a:xfrm>
          <a:prstGeom prst="rect">
            <a:avLst/>
          </a:prstGeom>
        </p:spPr>
        <p:txBody>
          <a:bodyPr rtlCol="0"/>
          <a:lstStyle/>
          <a:p>
            <a:pPr marL="0" marR="0" lvl="0" indent="0" algn="l" defTabSz="12795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夸美纽斯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（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JAN AMOS KOMENSKY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1592-1670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），捷克人，伟大的民主主义教育家，西方近代教育理论的奠基者。认为只有受过一种合适的教育之后，人才能成为一个人。在泛智思想出发，提出普及教育，创立了学年制和班级授课制，认为教育要与自然相适应。被尊崇为教育史上的“哥白尼”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34" name="Picture 2" descr="https://gss0.bdstatic.com/-4o3dSag_xI4khGkpoWK1HF6hhy/baike/w%3D268%3Bg%3D0/sign=3e2473c3d33f8794d3ff4f28ea2069c9/023b5bb5c9ea15ce9ab27072b1003af33a87b26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37104" y="408112"/>
            <a:ext cx="2448271" cy="3098233"/>
          </a:xfrm>
          <a:prstGeom prst="rect">
            <a:avLst/>
          </a:prstGeom>
          <a:noFill/>
        </p:spPr>
      </p:pic>
      <p:pic>
        <p:nvPicPr>
          <p:cNvPr id="35" name="Picture 8" descr="http://www.nmcfhqzx.com/upfile/1/20106/614311319ad0.JPG"/>
          <p:cNvPicPr>
            <a:picLocks noChangeAspect="1" noChangeArrowheads="1"/>
          </p:cNvPicPr>
          <p:nvPr/>
        </p:nvPicPr>
        <p:blipFill>
          <a:blip r:embed="rId7" cstate="print"/>
          <a:srcRect r="4971"/>
          <a:stretch>
            <a:fillRect/>
          </a:stretch>
        </p:blipFill>
        <p:spPr bwMode="auto">
          <a:xfrm>
            <a:off x="6544816" y="6816824"/>
            <a:ext cx="2881312" cy="175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4" descr="http://img4.imgtn.bdimg.com/it/u=652338560,1112711198&amp;fm=21&amp;gp=0.jpg"/>
          <p:cNvPicPr>
            <a:picLocks noChangeAspect="1" noChangeArrowheads="1"/>
          </p:cNvPicPr>
          <p:nvPr/>
        </p:nvPicPr>
        <p:blipFill>
          <a:blip r:embed="rId8" cstate="print"/>
          <a:srcRect t="5659" r="14851" b="3773"/>
          <a:stretch>
            <a:fillRect/>
          </a:stretch>
        </p:blipFill>
        <p:spPr bwMode="auto">
          <a:xfrm>
            <a:off x="9569152" y="6744816"/>
            <a:ext cx="2484438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" name="组合 38"/>
          <p:cNvGrpSpPr/>
          <p:nvPr/>
        </p:nvGrpSpPr>
        <p:grpSpPr>
          <a:xfrm>
            <a:off x="3880520" y="6384776"/>
            <a:ext cx="2355794" cy="2160240"/>
            <a:chOff x="7048872" y="1128192"/>
            <a:chExt cx="2355794" cy="2160240"/>
          </a:xfrm>
        </p:grpSpPr>
        <p:pic>
          <p:nvPicPr>
            <p:cNvPr id="40" name="Picture 2" descr="K:\安徽师范大学文化景观规划\安师大新校区环境景观设计方案（部分）\学校总图有实训中心.jpg"/>
            <p:cNvPicPr>
              <a:picLocks noChangeAspect="1" noChangeArrowheads="1"/>
            </p:cNvPicPr>
            <p:nvPr/>
          </p:nvPicPr>
          <p:blipFill>
            <a:blip r:embed="rId9" cstate="print">
              <a:grayscl/>
              <a:lum bright="10000"/>
            </a:blip>
            <a:srcRect l="36157" t="29015" r="32187" b="51320"/>
            <a:stretch>
              <a:fillRect/>
            </a:stretch>
          </p:blipFill>
          <p:spPr bwMode="auto">
            <a:xfrm>
              <a:off x="7048872" y="1128192"/>
              <a:ext cx="2355794" cy="2160240"/>
            </a:xfrm>
            <a:prstGeom prst="rect">
              <a:avLst/>
            </a:prstGeom>
            <a:noFill/>
          </p:spPr>
        </p:pic>
        <p:sp>
          <p:nvSpPr>
            <p:cNvPr id="41" name="矩形 40"/>
            <p:cNvSpPr/>
            <p:nvPr/>
          </p:nvSpPr>
          <p:spPr>
            <a:xfrm>
              <a:off x="7984976" y="1776264"/>
              <a:ext cx="144016" cy="144016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0" y="264096"/>
            <a:ext cx="12801600" cy="9081763"/>
            <a:chOff x="0" y="264096"/>
            <a:chExt cx="12801600" cy="9081763"/>
          </a:xfrm>
        </p:grpSpPr>
        <p:pic>
          <p:nvPicPr>
            <p:cNvPr id="17" name="图片 16" descr="6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4096"/>
              <a:ext cx="12801600" cy="9081763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072208" y="1272208"/>
              <a:ext cx="10585176" cy="69847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22" name="Picture 4" descr="http://img4.imgtn.bdimg.com/it/u=652338560,1112711198&amp;fm=21&amp;gp=0.jpg"/>
          <p:cNvPicPr>
            <a:picLocks noChangeAspect="1" noChangeArrowheads="1"/>
          </p:cNvPicPr>
          <p:nvPr/>
        </p:nvPicPr>
        <p:blipFill>
          <a:blip r:embed="rId3" cstate="print"/>
          <a:srcRect t="17616" b="13217"/>
          <a:stretch>
            <a:fillRect/>
          </a:stretch>
        </p:blipFill>
        <p:spPr bwMode="auto">
          <a:xfrm>
            <a:off x="1144216" y="1992288"/>
            <a:ext cx="5544616" cy="2556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4" descr="http://img4.imgtn.bdimg.com/it/u=652338560,1112711198&amp;fm=21&amp;gp=0.jpg"/>
          <p:cNvPicPr>
            <a:picLocks noChangeAspect="1" noChangeArrowheads="1"/>
          </p:cNvPicPr>
          <p:nvPr/>
        </p:nvPicPr>
        <p:blipFill>
          <a:blip r:embed="rId4" cstate="print"/>
          <a:srcRect t="9727"/>
          <a:stretch>
            <a:fillRect/>
          </a:stretch>
        </p:blipFill>
        <p:spPr bwMode="auto">
          <a:xfrm>
            <a:off x="6760840" y="1992288"/>
            <a:ext cx="421387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3" name="组合 32"/>
          <p:cNvGrpSpPr/>
          <p:nvPr/>
        </p:nvGrpSpPr>
        <p:grpSpPr>
          <a:xfrm>
            <a:off x="1216224" y="4872608"/>
            <a:ext cx="10945216" cy="3123837"/>
            <a:chOff x="1288232" y="4152528"/>
            <a:chExt cx="12025336" cy="3432110"/>
          </a:xfrm>
        </p:grpSpPr>
        <p:pic>
          <p:nvPicPr>
            <p:cNvPr id="2050" name="Picture 2" descr="D:\360data\重要数据\Desktop\图片4.jpg"/>
            <p:cNvPicPr>
              <a:picLocks noChangeAspect="1" noChangeArrowheads="1"/>
            </p:cNvPicPr>
            <p:nvPr/>
          </p:nvPicPr>
          <p:blipFill>
            <a:blip r:embed="rId5" cstate="print"/>
            <a:srcRect l="9438" t="12670" r="13608" b="21163"/>
            <a:stretch>
              <a:fillRect/>
            </a:stretch>
          </p:blipFill>
          <p:spPr bwMode="auto">
            <a:xfrm>
              <a:off x="1288232" y="4152528"/>
              <a:ext cx="7632848" cy="3384376"/>
            </a:xfrm>
            <a:prstGeom prst="rect">
              <a:avLst/>
            </a:prstGeom>
            <a:noFill/>
          </p:spPr>
        </p:pic>
        <p:pic>
          <p:nvPicPr>
            <p:cNvPr id="2051" name="Picture 3" descr="D:\360data\重要数据\Desktop\图片3.jpg"/>
            <p:cNvPicPr>
              <a:picLocks noChangeAspect="1" noChangeArrowheads="1"/>
            </p:cNvPicPr>
            <p:nvPr/>
          </p:nvPicPr>
          <p:blipFill>
            <a:blip r:embed="rId6" cstate="print"/>
            <a:srcRect l="35083"/>
            <a:stretch>
              <a:fillRect/>
            </a:stretch>
          </p:blipFill>
          <p:spPr bwMode="auto">
            <a:xfrm>
              <a:off x="8993088" y="4152528"/>
              <a:ext cx="4320480" cy="3432110"/>
            </a:xfrm>
            <a:prstGeom prst="rect">
              <a:avLst/>
            </a:prstGeom>
            <a:noFill/>
          </p:spPr>
        </p:pic>
      </p:grpSp>
      <p:sp>
        <p:nvSpPr>
          <p:cNvPr id="35" name="TextBox 34"/>
          <p:cNvSpPr txBox="1"/>
          <p:nvPr/>
        </p:nvSpPr>
        <p:spPr>
          <a:xfrm>
            <a:off x="1216224" y="1200200"/>
            <a:ext cx="4766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“西哲”长廊意向效果图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6" name="Rectangle 32"/>
          <p:cNvSpPr>
            <a:spLocks noChangeArrowheads="1"/>
          </p:cNvSpPr>
          <p:nvPr/>
        </p:nvSpPr>
        <p:spPr bwMode="auto">
          <a:xfrm>
            <a:off x="496144" y="623124"/>
            <a:ext cx="11737304" cy="8640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7533" tIns="53767" rIns="107533" bIns="53767" anchor="ctr"/>
          <a:lstStyle/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文化景观设计范围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安徽师范大学新校区。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文化景观设计主要内容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校园文化景观总体定位，校园文化景观功能分区，校园重点文化景观项目设计。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文化景观设计重点项目</a:t>
            </a:r>
          </a:p>
          <a:p>
            <a:pPr lvl="0">
              <a:lnSpc>
                <a:spcPct val="150000"/>
              </a:lnSpc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学校发展沿革景观长廊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通过景观墙的形式再现学校发展历程。景观墙主要内容包括校门、校名、校徽、校长、地方及历史特征等浮雕与雕塑，营造历史校园，大理石材质。</a:t>
            </a:r>
          </a:p>
          <a:p>
            <a:pPr algn="l"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沿科学大道自学校南大门入口，设置省立安徽大学和国立安徽大学的关防雕塑，昭示安徽师范大学源远流长；顺序设立省立安徽大学、省立安徽学院景观墙；在科学大道与建人路交叉处恢复建设国立安徽大学大门，并立碑解说；分别设置安徽大学、安徽师范学院、皖南大学、安徽工农大学和安徽师范大学景墙；在科学大道与朱湘路、望道路之间布置现代雕塑，建设西哲长廊，体现安徽师范大学从过去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现在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未来生生不息的发展脉络。</a:t>
            </a:r>
          </a:p>
          <a:p>
            <a:pPr algn="l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陶行知雕像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在教学楼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号楼门前树立人民教育家陶行知全身塑像，汉白玉材质。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孔子铜像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在图书馆门前树立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中国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著名思想家、教育家、哲学家孔子全身塑像，青铜材质。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12168" y="7945560"/>
            <a:ext cx="237626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579396" y="778794"/>
            <a:ext cx="10753616" cy="400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3" tIns="45716" rIns="91433" bIns="45716">
            <a:spAutoFit/>
          </a:bodyPr>
          <a:lstStyle/>
          <a:p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校车候车亭</a:t>
            </a:r>
            <a:endParaRPr kumimoji="1"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0664"/>
            <a:ext cx="12801600" cy="90598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  <p:pic>
        <p:nvPicPr>
          <p:cNvPr id="5122" name="Picture 2" descr="F:\D\工作\2013\安师大\师大文本20131202\60宿舍秋实4.jpg"/>
          <p:cNvPicPr>
            <a:picLocks noChangeAspect="1" noChangeArrowheads="1"/>
          </p:cNvPicPr>
          <p:nvPr/>
        </p:nvPicPr>
        <p:blipFill>
          <a:blip r:embed="rId3" cstate="print"/>
          <a:srcRect l="7251" t="1478" r="5563" b="7841"/>
          <a:stretch>
            <a:fillRect/>
          </a:stretch>
        </p:blipFill>
        <p:spPr bwMode="auto">
          <a:xfrm>
            <a:off x="928192" y="336104"/>
            <a:ext cx="11161240" cy="82089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  <p:pic>
        <p:nvPicPr>
          <p:cNvPr id="4098" name="Picture 2" descr="F:\D\工作\2013\安师大\师大文本20131202\59宿舍秋实3.jpg"/>
          <p:cNvPicPr>
            <a:picLocks noChangeAspect="1" noChangeArrowheads="1"/>
          </p:cNvPicPr>
          <p:nvPr/>
        </p:nvPicPr>
        <p:blipFill>
          <a:blip r:embed="rId3" cstate="print"/>
          <a:srcRect l="5070" t="2446" r="6716" b="7841"/>
          <a:stretch>
            <a:fillRect/>
          </a:stretch>
        </p:blipFill>
        <p:spPr bwMode="auto">
          <a:xfrm>
            <a:off x="1000200" y="552128"/>
            <a:ext cx="11017224" cy="7923199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712168" y="62413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  <p:pic>
        <p:nvPicPr>
          <p:cNvPr id="1026" name="Picture 2" descr="F:\D\工作\2013\安师大\师大文本20131202\61宿舍秋实5.jpg"/>
          <p:cNvPicPr>
            <a:picLocks noChangeAspect="1" noChangeArrowheads="1"/>
          </p:cNvPicPr>
          <p:nvPr/>
        </p:nvPicPr>
        <p:blipFill>
          <a:blip r:embed="rId3" cstate="print"/>
          <a:srcRect l="6126" t="2273" r="6126" b="7046"/>
          <a:stretch>
            <a:fillRect/>
          </a:stretch>
        </p:blipFill>
        <p:spPr bwMode="auto">
          <a:xfrm>
            <a:off x="1000200" y="696144"/>
            <a:ext cx="10801200" cy="78931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  <p:pic>
        <p:nvPicPr>
          <p:cNvPr id="2050" name="Picture 2" descr="F:\D\工作\2013\安师大\师大文本20131202\55宿舍春花5.jpg"/>
          <p:cNvPicPr>
            <a:picLocks noChangeAspect="1" noChangeArrowheads="1"/>
          </p:cNvPicPr>
          <p:nvPr/>
        </p:nvPicPr>
        <p:blipFill>
          <a:blip r:embed="rId3" cstate="print"/>
          <a:srcRect l="2188" t="11819" r="10857" b="12614"/>
          <a:stretch>
            <a:fillRect/>
          </a:stretch>
        </p:blipFill>
        <p:spPr bwMode="auto">
          <a:xfrm>
            <a:off x="1000200" y="1848272"/>
            <a:ext cx="10729192" cy="6593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  <p:pic>
        <p:nvPicPr>
          <p:cNvPr id="3074" name="Picture 2" descr="F:\D\工作\2013\安师大\师大文本20131202\56宿舍春花6.jpg"/>
          <p:cNvPicPr>
            <a:picLocks noChangeAspect="1" noChangeArrowheads="1"/>
          </p:cNvPicPr>
          <p:nvPr/>
        </p:nvPicPr>
        <p:blipFill>
          <a:blip r:embed="rId3" cstate="print"/>
          <a:srcRect l="7813" t="13410" r="5563" b="15000"/>
          <a:stretch>
            <a:fillRect/>
          </a:stretch>
        </p:blipFill>
        <p:spPr bwMode="auto">
          <a:xfrm>
            <a:off x="1072208" y="1992288"/>
            <a:ext cx="11089232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32248" y="4440560"/>
            <a:ext cx="2736304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6" name="Rectangle 32"/>
          <p:cNvSpPr>
            <a:spLocks noChangeArrowheads="1"/>
          </p:cNvSpPr>
          <p:nvPr/>
        </p:nvSpPr>
        <p:spPr bwMode="auto">
          <a:xfrm>
            <a:off x="496144" y="264096"/>
            <a:ext cx="11737304" cy="84969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7533" tIns="53767" rIns="107533" bIns="53767" anchor="ctr"/>
          <a:lstStyle/>
          <a:p>
            <a:pPr lvl="0">
              <a:lnSpc>
                <a:spcPct val="150000"/>
              </a:lnSpc>
            </a:pP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6145" y="433705"/>
            <a:ext cx="10989310" cy="9247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4、雕塑小品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在望道路、朱湘路、文典路、达夫路、建人路设置天然花岗岩雕塑小品，介绍道路命名者生平事迹。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校歌文化景墙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在东大门广场设置校歌文化景墙，展示师大校歌，大理石材质。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fontAlgn="auto">
              <a:lnSpc>
                <a:spcPct val="150000"/>
              </a:lnSpc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、校训、校徽、国旗台、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文化柱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在东大门礼仪空间设置校训、校徽、国旗台。在东大门广场设置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个文化柱，篆刻师大精神（厚重朴实、至善致远、追求卓越、自强不息）和教风（严谨治学、敬业奉献、教书育人、为人师表）。</a:t>
            </a:r>
          </a:p>
          <a:p>
            <a:pPr fontAlgn="auto"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在西大门广场设置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个文化柱，篆刻师大校训（厚德、重教、博学、笃行）和学风（勤学慎思、质朴谦逊、知行合一、求实求新），营造文化校园。大理石材质。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7、文化石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在校园绿地分布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15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处文化石，营造文化氛围，文化石篆刻教育名言和名人给我校题词。大理石、鹅卵石、灵璧石等材质。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ct val="150000"/>
              </a:lnSpc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杰出校友景石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在教学楼周边设置若干块杰出校友景观石，篆刻院士、长江学者、杰青、著名人文学者以及在其他各行各业取得突出成就的杰出校友的姓名，鼓励莘莘学子见贤思齐。大理石材质。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9、文化亭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对校园内现有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个亭子进行文化包装，新建兰亭、梅亭、竹亭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个文化亭，营造书香校园。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auto">
              <a:lnSpc>
                <a:spcPts val="3000"/>
              </a:lnSpc>
            </a:pP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072208" y="1272208"/>
            <a:ext cx="10585176" cy="6984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634" name="TextBox 5"/>
          <p:cNvSpPr txBox="1">
            <a:spLocks noChangeArrowheads="1"/>
          </p:cNvSpPr>
          <p:nvPr/>
        </p:nvSpPr>
        <p:spPr bwMode="auto">
          <a:xfrm>
            <a:off x="1000200" y="691161"/>
            <a:ext cx="11447584" cy="4370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8006" tIns="64002" rIns="128006" bIns="64002">
            <a:spAutoFit/>
          </a:bodyPr>
          <a:lstStyle/>
          <a:p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景石</a:t>
            </a:r>
            <a:endParaRPr kumimoji="1"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928192" y="1364204"/>
            <a:ext cx="11377264" cy="6988851"/>
            <a:chOff x="398000" y="1575753"/>
            <a:chExt cx="11958417" cy="7425374"/>
          </a:xfrm>
        </p:grpSpPr>
        <p:pic>
          <p:nvPicPr>
            <p:cNvPr id="69635" name="Picture 5" descr="D:\360data\重要数据\Desktop\雕塑.jpg"/>
            <p:cNvPicPr>
              <a:picLocks noChangeAspect="1" noChangeArrowheads="1"/>
            </p:cNvPicPr>
            <p:nvPr/>
          </p:nvPicPr>
          <p:blipFill>
            <a:blip r:embed="rId3" cstate="print"/>
            <a:srcRect l="5196"/>
            <a:stretch>
              <a:fillRect/>
            </a:stretch>
          </p:blipFill>
          <p:spPr bwMode="auto">
            <a:xfrm>
              <a:off x="445185" y="1575755"/>
              <a:ext cx="2652639" cy="2342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36" name="Picture 5" descr="D:\360data\重要数据\Desktop\雕塑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8000" y="4144965"/>
              <a:ext cx="2884463" cy="2342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37" name="Picture 5" descr="D:\360data\重要数据\Desktop\雕塑.jpg"/>
            <p:cNvPicPr>
              <a:picLocks noChangeAspect="1" noChangeArrowheads="1"/>
            </p:cNvPicPr>
            <p:nvPr/>
          </p:nvPicPr>
          <p:blipFill>
            <a:blip r:embed="rId5" cstate="print"/>
            <a:srcRect b="871"/>
            <a:stretch>
              <a:fillRect/>
            </a:stretch>
          </p:blipFill>
          <p:spPr bwMode="auto">
            <a:xfrm>
              <a:off x="6047936" y="1575755"/>
              <a:ext cx="1768427" cy="2369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38" name="Picture 5" descr="D:\360data\重要数据\Desktop\雕塑.jpg"/>
            <p:cNvPicPr>
              <a:picLocks noChangeAspect="1" noChangeArrowheads="1"/>
            </p:cNvPicPr>
            <p:nvPr/>
          </p:nvPicPr>
          <p:blipFill>
            <a:blip r:embed="rId6" cstate="print"/>
            <a:srcRect r="1604"/>
            <a:stretch>
              <a:fillRect/>
            </a:stretch>
          </p:blipFill>
          <p:spPr bwMode="auto">
            <a:xfrm>
              <a:off x="3142957" y="1575755"/>
              <a:ext cx="2839329" cy="2342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39" name="Picture 5" descr="D:\360data\重要数据\Desktop\雕塑.jpg"/>
            <p:cNvPicPr>
              <a:picLocks noChangeAspect="1" noChangeArrowheads="1"/>
            </p:cNvPicPr>
            <p:nvPr/>
          </p:nvPicPr>
          <p:blipFill>
            <a:blip r:embed="rId7" cstate="print"/>
            <a:srcRect l="10452"/>
            <a:stretch>
              <a:fillRect/>
            </a:stretch>
          </p:blipFill>
          <p:spPr bwMode="auto">
            <a:xfrm>
              <a:off x="3329649" y="4144963"/>
              <a:ext cx="2874204" cy="23180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40" name="Picture 5" descr="D:\360data\重要数据\Desktop\雕塑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192945" y="6665278"/>
              <a:ext cx="3073204" cy="23180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41" name="Picture 5" descr="D:\360data\重要数据\Desktop\雕塑.jpg"/>
            <p:cNvPicPr>
              <a:picLocks noChangeAspect="1" noChangeArrowheads="1"/>
            </p:cNvPicPr>
            <p:nvPr/>
          </p:nvPicPr>
          <p:blipFill>
            <a:blip r:embed="rId9" cstate="print"/>
            <a:srcRect b="2083"/>
            <a:stretch>
              <a:fillRect/>
            </a:stretch>
          </p:blipFill>
          <p:spPr bwMode="auto">
            <a:xfrm>
              <a:off x="7861496" y="1575755"/>
              <a:ext cx="2026920" cy="2369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42" name="Picture 5" descr="D:\360data\重要数据\Desktop\雕塑.jpg"/>
            <p:cNvPicPr>
              <a:picLocks noChangeAspect="1" noChangeArrowheads="1"/>
            </p:cNvPicPr>
            <p:nvPr/>
          </p:nvPicPr>
          <p:blipFill>
            <a:blip r:embed="rId10" cstate="print"/>
            <a:srcRect l="11407" r="21780" b="4167"/>
            <a:stretch>
              <a:fillRect/>
            </a:stretch>
          </p:blipFill>
          <p:spPr bwMode="auto">
            <a:xfrm>
              <a:off x="6587491" y="6665278"/>
              <a:ext cx="2558268" cy="2320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43" name="Picture 5" descr="D:\360data\重要数据\Desktop\雕塑.jp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9238078" y="4184970"/>
              <a:ext cx="3026019" cy="2278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44" name="Picture 5" descr="D:\360data\重要数据\Desktop\雕塑.jpg"/>
            <p:cNvPicPr>
              <a:picLocks noChangeAspect="1" noChangeArrowheads="1"/>
            </p:cNvPicPr>
            <p:nvPr/>
          </p:nvPicPr>
          <p:blipFill>
            <a:blip r:embed="rId12" cstate="print"/>
            <a:srcRect r="5714"/>
            <a:stretch>
              <a:fillRect/>
            </a:stretch>
          </p:blipFill>
          <p:spPr bwMode="auto">
            <a:xfrm>
              <a:off x="3469152" y="6649722"/>
              <a:ext cx="3071152" cy="2351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45" name="Picture 5" descr="D:\360data\重要数据\Desktop\雕塑.jpg"/>
            <p:cNvPicPr>
              <a:picLocks noChangeAspect="1" noChangeArrowheads="1"/>
            </p:cNvPicPr>
            <p:nvPr/>
          </p:nvPicPr>
          <p:blipFill>
            <a:blip r:embed="rId13" cstate="print"/>
            <a:srcRect r="5783"/>
            <a:stretch>
              <a:fillRect/>
            </a:stretch>
          </p:blipFill>
          <p:spPr bwMode="auto">
            <a:xfrm>
              <a:off x="398000" y="6665278"/>
              <a:ext cx="3026020" cy="2320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46" name="Picture 5" descr="D:\360data\重要数据\Desktop\雕塑.jpg"/>
            <p:cNvPicPr>
              <a:picLocks noChangeAspect="1" noChangeArrowheads="1"/>
            </p:cNvPicPr>
            <p:nvPr/>
          </p:nvPicPr>
          <p:blipFill>
            <a:blip r:embed="rId14" cstate="print"/>
            <a:srcRect l="11273" r="-2866"/>
            <a:stretch>
              <a:fillRect/>
            </a:stretch>
          </p:blipFill>
          <p:spPr bwMode="auto">
            <a:xfrm>
              <a:off x="6261296" y="4144963"/>
              <a:ext cx="3023968" cy="23180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47" name="Picture 5" descr="D:\360data\重要数据\Desktop\雕塑.jpg"/>
            <p:cNvPicPr>
              <a:picLocks noChangeAspect="1" noChangeArrowheads="1"/>
            </p:cNvPicPr>
            <p:nvPr/>
          </p:nvPicPr>
          <p:blipFill>
            <a:blip r:embed="rId15" cstate="print"/>
            <a:srcRect l="9508" r="8777"/>
            <a:stretch>
              <a:fillRect/>
            </a:stretch>
          </p:blipFill>
          <p:spPr bwMode="auto">
            <a:xfrm>
              <a:off x="9956117" y="1575753"/>
              <a:ext cx="2400300" cy="2382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761365"/>
            <a:ext cx="10532110" cy="8273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lnSpc>
                <a:spcPct val="150000"/>
              </a:lnSpc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、文化小品</a:t>
            </a:r>
          </a:p>
          <a:p>
            <a:pPr lvl="0" fontAlgn="auto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沿和平大道、发展大道、学生生活区、运动区设立若干文化小品，为学生提供读书、休憩和交流的场所，美化校园环境，传递积极向上的文化内涵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  <a:p>
            <a:pPr lvl="0" fontAlgn="auto">
              <a:lnSpc>
                <a:spcPct val="15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11、西哲长廊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fontAlgn="auto"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文科大楼西边沿花津河岸边建设西哲长廊，采用中西合璧的建筑形式，长廊内通过浮雕或者画像的方式展现世界上著名人物、教育家以及名人名言。</a:t>
            </a:r>
          </a:p>
          <a:p>
            <a:pPr lvl="0" fontAlgn="auto">
              <a:lnSpc>
                <a:spcPct val="15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12、现代文化景观</a:t>
            </a:r>
            <a:endPara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fontAlgn="auto"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文科大楼周边布置现代化雕塑和现代文化景观（如玻璃、金属、声光电技术产品等），主题反映薪火相继、追求卓越、桃李天下等学校特质。</a:t>
            </a:r>
          </a:p>
          <a:p>
            <a:pPr lvl="0" fontAlgn="auto">
              <a:lnSpc>
                <a:spcPct val="15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13、学院文化景观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fontAlgn="auto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各个学院的学科特色和发展历史，布置文化小品、文化造型、文化雕塑等突出学院特色文化。</a:t>
            </a:r>
          </a:p>
          <a:p>
            <a:pPr lvl="0" fontAlgn="auto">
              <a:lnSpc>
                <a:spcPct val="15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14、入口显示屏、校园标识牌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fontAlgn="auto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在北门和东大门合适位置布置显示屏，作为宣传展示窗口。统一优化校园标识牌系统。</a:t>
            </a:r>
          </a:p>
          <a:p>
            <a:pPr lvl="0" fontAlgn="auto">
              <a:lnSpc>
                <a:spcPct val="15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、校园非物质文化景观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fontAlgn="auto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新生开学典礼、毕业典礼、教师节颁奖典礼、校庆日庆典、新年音乐会、校园健步走、花津河捕鱼节、校园读书会等。</a:t>
            </a:r>
            <a:endParaRPr lang="zh-CN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ts val="2600"/>
              </a:lnSpc>
            </a:pPr>
            <a:endParaRPr lang="zh-CN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16224" y="1416224"/>
            <a:ext cx="10441160" cy="6408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40160" y="934804"/>
            <a:ext cx="11593288" cy="840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餐厅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青蓝苑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原“第一食堂”命名为“青蓝苑”。来源于成语“青出于蓝”，意指希望学生在老师的教导下不断发展，成就甚至可以超过前人。“苑”是为了和“桃李苑”达到统一。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薪火苑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原“第二食堂”命名为“薪火苑”。来源于《庄子·养生主》：“指穷于为薪，火传也，不知其尽也。”取薪火相传之意，寓意老师的学问和精神可以得到学生良好的传承。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行政楼</a:t>
            </a:r>
          </a:p>
          <a:p>
            <a:pPr lvl="0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务清楼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校行政楼命名为“务清楼”。“务”，事情。“清”，一点不留，净尽。寓意校内的大小事务在这里都能够得到解决，老师们无案牍劳形之苦。除此之外，“务”还有追求的意思，“清”还有“清廉公正”之意。意指我校行政追求清廉公正。</a:t>
            </a:r>
          </a:p>
          <a:p>
            <a:pPr lvl="0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厚德楼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原“学苑北楼”改为“厚德楼”。“厚德”是我校校训的第一条。“学苑北楼”内部的编号不变。</a:t>
            </a:r>
          </a:p>
          <a:p>
            <a:pPr lvl="0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笃行楼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原“学苑南楼”命名为“笃行楼”。“笃行”是我校校训最后一条，与“厚德”相对应。内部编号不变。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152" y="378495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校园楼宇命名的立意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16224" y="1416224"/>
            <a:ext cx="10441160" cy="6408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928192" y="696144"/>
            <a:ext cx="10945216" cy="8248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万锦楼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原“大学生活动中心”命名为“万锦楼”。来源于宋·方岳《次韵赵端明万花园》：“万花锦绣同民乐，不比青山独乐园。”此处是学生聚集活动之所，常有大规模演出，如万千锦绣的花园。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实验楼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思源楼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国旅学院实验楼命名为“思源楼”。旅游虽历经大江南北、长城内外，但仍要谨记学校老师的教导。无论身处何方，都要饮水思源、感念师恩。除此之外，还有思维要像源源不断的活水之意。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思鉴楼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环科实验楼命名为“思鉴楼”。来源于唐·李隆基《赐诸州刺史以题座右》：“眷言思共理，鉴梦想维良。”“鉴”指镜子。意指思维要像镜子一样明净。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思瀚楼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实训中心，即化材学院和物理学院实验楼命名为“思瀚楼”。“瀚”，形容广大，亦为海的别称。寓意思维要像大海一样博大。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四．会议中心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圆形报告厅命名为“萃英楼”。寓意各路精英汇集于此处。</a:t>
            </a:r>
          </a:p>
          <a:p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6" name="Rectangle 32"/>
          <p:cNvSpPr>
            <a:spLocks noChangeArrowheads="1"/>
          </p:cNvSpPr>
          <p:nvPr/>
        </p:nvSpPr>
        <p:spPr bwMode="auto">
          <a:xfrm>
            <a:off x="568152" y="480120"/>
            <a:ext cx="12089432" cy="7920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7533" tIns="53767" rIns="107533" bIns="53767" anchor="ctr"/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校园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“亭”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命名及楹联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菡萏亭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原“文思亭”可改为“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菡萏亭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”，因立于此亭可看到湖面朵朵莲花。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楹联：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蓬中有子，心苦天不负；莲内无泥，性洁世必尊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凤尾亭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防空洞上的亭子可命名为“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凤尾亭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”，此亭一侧有竹林，微风吹来，颇有《红楼梦》中“凤尾森森”的韵味。坡上亦有大石数块。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楹联：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石有坚性为吾友，竹怀虚心是我师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或：莫嫌雪低压头，红日归时，即冲霄汉；休道土埋节短，青尖露后，立刺苍穹。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龙吟亭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图书馆旁边的亭子可命名为“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龙吟亭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”，“龙吟细细”与“凤尾森森”呼应，且在九曲桥上，花津河水从此流过。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楹联：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四时多娇，津流每从桥下过；八皖俊才，气度须自书中来。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劲松亭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学校南体育馆后面（最南部，刚开发出来的）小亭子可命名为“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劲松亭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”，因亭前有一片松树林。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楹联：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针叶常青，无论春夏秋冬日；铁甲难移，不分南北东西风。</a:t>
            </a:r>
            <a:endParaRPr lang="zh-CN" altLang="en-US" sz="33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  <p:pic>
        <p:nvPicPr>
          <p:cNvPr id="69" name="图片 68" descr="校区平面图.jpg"/>
          <p:cNvPicPr>
            <a:picLocks noChangeAspect="1"/>
          </p:cNvPicPr>
          <p:nvPr/>
        </p:nvPicPr>
        <p:blipFill>
          <a:blip r:embed="rId3" cstate="print"/>
          <a:srcRect l="6688" t="9431" r="7812" b="681"/>
          <a:stretch>
            <a:fillRect/>
          </a:stretch>
        </p:blipFill>
        <p:spPr>
          <a:xfrm>
            <a:off x="928192" y="480120"/>
            <a:ext cx="10945216" cy="81369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6" name="Rectangle 32"/>
          <p:cNvSpPr>
            <a:spLocks noChangeArrowheads="1"/>
          </p:cNvSpPr>
          <p:nvPr/>
        </p:nvSpPr>
        <p:spPr bwMode="auto">
          <a:xfrm>
            <a:off x="784176" y="586120"/>
            <a:ext cx="11233248" cy="66627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7533" tIns="53767" rIns="107533" bIns="53767" anchor="ctr"/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幽兰亭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位于南体育馆对面隆起的小山丘上，位置较偏且地势略高，如山谷中遗世独立的幽兰。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楹联：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日月天地眼，蕙草圣贤心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。竖碑则用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刘奇葆赋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lvl="0"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牡丹亭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纪念昆曲《牡丹亭》进校园，也为校艺术之繁荣提供一物化形式。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楹联：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百戏惟昆曲，众芳一牡丹。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双秀亭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楹联：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秀木含秀气，奇峰出奇云。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此为赵朴初题李白《望皖公山》诗句（原件现存），取此韵和“潜岳苍苍”之校歌，寓校始建也。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采菊亭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（备用）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楹联：采菊不必东篱，凌霜自有三分傲；寄情何拘南山，纵笔不失半点真。</a:t>
            </a:r>
          </a:p>
          <a:p>
            <a:r>
              <a:rPr lang="en-US" altLang="zh-CN" sz="3600" dirty="0" smtClean="0"/>
              <a:t> </a:t>
            </a:r>
            <a:endParaRPr lang="zh-CN" altLang="zh-CN" sz="3600" dirty="0" smtClean="0"/>
          </a:p>
          <a:p>
            <a:pPr>
              <a:lnSpc>
                <a:spcPct val="90000"/>
              </a:lnSpc>
            </a:pPr>
            <a:endParaRPr lang="zh-CN" altLang="en-US" sz="33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6" name="Rectangle 32"/>
          <p:cNvSpPr>
            <a:spLocks noChangeArrowheads="1"/>
          </p:cNvSpPr>
          <p:nvPr/>
        </p:nvSpPr>
        <p:spPr bwMode="auto">
          <a:xfrm>
            <a:off x="568152" y="480120"/>
            <a:ext cx="12089432" cy="78923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7533" tIns="53767" rIns="107533" bIns="53767" anchor="ctr"/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文化景石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格言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功崇惟志，业广惟勤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（习总书记用之）</a:t>
            </a: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合抱之木，生于毫末；九层之台，起于累土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（习总书记用之）</a:t>
            </a: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浩渺行无极，扬帆但信风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（习总书记用之）</a:t>
            </a: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苟日新，日日新，又日新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（习总书记用之）</a:t>
            </a: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师也者，教之以事而喻诸德也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（习总书记用之）</a:t>
            </a: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秀木含秀气，奇峰出奇云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（赵朴初题李白望皖公山诗句，原件现存）</a:t>
            </a: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承载历史，传续文明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（题词）</a:t>
            </a: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学高为师，身正为范，基石摇篮，重于泰山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（题词）</a:t>
            </a: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博学而笃志，切问而近思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（题词）</a:t>
            </a: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知行合一，经世致用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（题词）</a:t>
            </a: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学为人师、行为世范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（题词）</a:t>
            </a:r>
          </a:p>
          <a:p>
            <a:pPr>
              <a:lnSpc>
                <a:spcPct val="150000"/>
              </a:lnSpc>
            </a:pPr>
            <a:endParaRPr lang="zh-CN" altLang="zh-CN" sz="2000" dirty="0" smtClean="0"/>
          </a:p>
          <a:p>
            <a:r>
              <a:rPr lang="en-US" altLang="zh-CN" sz="3600" dirty="0" smtClean="0"/>
              <a:t> </a:t>
            </a:r>
            <a:endParaRPr lang="zh-CN" altLang="zh-CN" sz="3600" dirty="0" smtClean="0"/>
          </a:p>
          <a:p>
            <a:pPr>
              <a:lnSpc>
                <a:spcPct val="90000"/>
              </a:lnSpc>
            </a:pPr>
            <a:endParaRPr lang="zh-CN" altLang="en-US" sz="33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6" name="Rectangle 32"/>
          <p:cNvSpPr>
            <a:spLocks noChangeArrowheads="1"/>
          </p:cNvSpPr>
          <p:nvPr/>
        </p:nvSpPr>
        <p:spPr bwMode="auto">
          <a:xfrm>
            <a:off x="568152" y="480120"/>
            <a:ext cx="12089432" cy="78923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7533" tIns="53767" rIns="107533" bIns="53767" anchor="ctr"/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文化景石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格言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志于道据于德，依于仁游于艺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（题词）</a:t>
            </a: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穷担道义，须博通古今中西；达致治平，应向往圣贤豪杰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胡稷咸（曾任人文学院院长三年）</a:t>
            </a: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大学之道，在明明德，在新民，在止于至善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有斐君子，如切如磋，如琢如磨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富润屋，德润身，心广体胖，故君子必诚其意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身修而后家齐，家齐而后国治，国治而后天下平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动人以言者，其感不深；动人以行者，其应必速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博学之，审问之，慎思之，明辨之，笃行之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敬教劝学，建国之大本；兴贤育才，为政之先务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知之者不如好之者，好之者不如乐之者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b="1" dirty="0" smtClean="0"/>
              <a:t> </a:t>
            </a:r>
            <a:endParaRPr lang="zh-CN" altLang="zh-CN" sz="2000" dirty="0" smtClean="0"/>
          </a:p>
          <a:p>
            <a:r>
              <a:rPr lang="en-US" altLang="zh-CN" sz="3600" dirty="0" smtClean="0"/>
              <a:t> </a:t>
            </a:r>
            <a:endParaRPr lang="zh-CN" altLang="zh-CN" sz="3600" dirty="0" smtClean="0"/>
          </a:p>
          <a:p>
            <a:pPr>
              <a:lnSpc>
                <a:spcPct val="90000"/>
              </a:lnSpc>
            </a:pPr>
            <a:endParaRPr lang="zh-CN" altLang="en-US" sz="33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829818" y="514319"/>
            <a:ext cx="3786087" cy="3245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5760" y="6229360"/>
            <a:ext cx="3571900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4888632" y="480120"/>
            <a:ext cx="2664296" cy="7200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718"/>
            <a:ext cx="12801600" cy="9081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2477</Words>
  <Application>Microsoft Office PowerPoint</Application>
  <PresentationFormat>A3 纸张(297x420 毫米)</PresentationFormat>
  <Paragraphs>150</Paragraphs>
  <Slides>62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</vt:vector>
  </TitlesOfParts>
  <Company>中国中铁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中铁时代建筑设计院</dc:creator>
  <cp:lastModifiedBy>中铁时代建筑设计院</cp:lastModifiedBy>
  <cp:revision>111</cp:revision>
  <dcterms:created xsi:type="dcterms:W3CDTF">2017-12-14T08:14:00Z</dcterms:created>
  <dcterms:modified xsi:type="dcterms:W3CDTF">2018-04-11T06:07:33Z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2052-10.1.0.7233</vt:lpwstr>
  </property>
</Properties>
</file>